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7" r:id="rId2"/>
    <p:sldId id="293" r:id="rId3"/>
    <p:sldId id="292" r:id="rId4"/>
    <p:sldId id="294" r:id="rId5"/>
    <p:sldId id="295" r:id="rId6"/>
    <p:sldId id="289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0" autoAdjust="0"/>
    <p:restoredTop sz="98095" autoAdjust="0"/>
  </p:normalViewPr>
  <p:slideViewPr>
    <p:cSldViewPr snapToGrid="0">
      <p:cViewPr varScale="1">
        <p:scale>
          <a:sx n="113" d="100"/>
          <a:sy n="113" d="100"/>
        </p:scale>
        <p:origin x="-93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05A08-8F4C-426C-8921-4D379BF7934E}" type="datetimeFigureOut">
              <a:rPr lang="cs-CZ" smtClean="0"/>
              <a:pPr/>
              <a:t>24.6.2013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0394B-17E2-46BA-8634-34C39F806C8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659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24.6.2013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24.6.2013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24.6.2013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24.6.2013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24.6.2013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24.6.2013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24.6.2013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24.6.2013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24.6.2013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24.6.2013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24.6.2013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7099D-0C6A-4764-ADF3-08DDCDDCCA55}" type="datetimeFigureOut">
              <a:rPr lang="cs-CZ" smtClean="0"/>
              <a:pPr/>
              <a:t>24.6.2013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5301208"/>
            <a:ext cx="540702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10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032135"/>
              </p:ext>
            </p:extLst>
          </p:nvPr>
        </p:nvGraphicFramePr>
        <p:xfrm>
          <a:off x="755650" y="981075"/>
          <a:ext cx="7632700" cy="3891915"/>
        </p:xfrm>
        <a:graphic>
          <a:graphicData uri="http://schemas.openxmlformats.org/drawingml/2006/table">
            <a:tbl>
              <a:tblPr/>
              <a:tblGrid>
                <a:gridCol w="1944688"/>
                <a:gridCol w="568801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Škola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Základní škola Zlín, Nová cesta 268, příspěvková organizace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Vzdělávací oblast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Člověk a příroda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Vzdělávací obor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Fyzika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Tematický okruh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Elektrické vlastnosti látek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Téma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Elektroskop, elektrometr a zdroje el. náboje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Název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VY_32_INOVACE_2_22_elektroskop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Určení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6. ročník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Autor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Mgr. Tomáš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Bobál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Vytvořeno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Únor 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Anotace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Určeno pro výuku a domácí přípravu žáků. Žák se seznámí s možnostmi zjišťování elektrického náboje a pochopí, jak přístroje fungují.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 txBox="1">
            <a:spLocks/>
          </p:cNvSpPr>
          <p:nvPr/>
        </p:nvSpPr>
        <p:spPr>
          <a:xfrm>
            <a:off x="251520" y="188640"/>
            <a:ext cx="8640960" cy="50006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dirty="0" smtClean="0">
                <a:solidFill>
                  <a:schemeClr val="tx1"/>
                </a:solidFill>
                <a:latin typeface="Calibri" pitchFamily="34" charset="0"/>
              </a:rPr>
              <a:t>Elektroskop, elektrometr a zdroje el. náboje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43053" y="891787"/>
            <a:ext cx="8640960" cy="8248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b="1" dirty="0" smtClean="0"/>
              <a:t>Elektrický náboj můžeme zjišťovat elektrickým kyvadélkem nebo elektroskopem.</a:t>
            </a:r>
            <a:br>
              <a:rPr lang="cs-CZ" sz="2400" b="1" dirty="0" smtClean="0"/>
            </a:br>
            <a:endParaRPr lang="cs-CZ" sz="2400" b="1" dirty="0" smtClean="0"/>
          </a:p>
          <a:p>
            <a:endParaRPr lang="cs-CZ" sz="2400" b="1" dirty="0" smtClean="0"/>
          </a:p>
          <a:p>
            <a:r>
              <a:rPr lang="cs-CZ" sz="2400" b="1" dirty="0" smtClean="0"/>
              <a:t> </a:t>
            </a:r>
            <a:endParaRPr lang="cs-CZ" sz="2400" b="1" dirty="0"/>
          </a:p>
        </p:txBody>
      </p:sp>
      <p:pic>
        <p:nvPicPr>
          <p:cNvPr id="7" name="Obrázek 6" descr="DSCN0650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rcRect l="10769" t="15769" r="38750" b="10897"/>
          <a:stretch>
            <a:fillRect/>
          </a:stretch>
        </p:blipFill>
        <p:spPr>
          <a:xfrm>
            <a:off x="254978" y="1978269"/>
            <a:ext cx="3332855" cy="3631224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242728" y="5662246"/>
            <a:ext cx="3617096" cy="104628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400" b="1" dirty="0" smtClean="0">
                <a:solidFill>
                  <a:schemeClr val="tx1"/>
                </a:solidFill>
              </a:rPr>
              <a:t>Kulička na </a:t>
            </a:r>
            <a:r>
              <a:rPr lang="cs-CZ" sz="2400" b="1" dirty="0" smtClean="0">
                <a:solidFill>
                  <a:srgbClr val="C00000"/>
                </a:solidFill>
              </a:rPr>
              <a:t>elektrickém kyvadélku</a:t>
            </a:r>
            <a:r>
              <a:rPr lang="cs-CZ" sz="2400" b="1" dirty="0" smtClean="0">
                <a:solidFill>
                  <a:schemeClr val="tx1"/>
                </a:solidFill>
              </a:rPr>
              <a:t> se po přiblížení nabitého tělesa vychýlí.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973598" y="5568461"/>
            <a:ext cx="4801126" cy="91146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400" b="1" dirty="0" smtClean="0">
                <a:solidFill>
                  <a:schemeClr val="tx1"/>
                </a:solidFill>
              </a:rPr>
              <a:t>U elektroskopu se vychyluje </a:t>
            </a:r>
            <a:r>
              <a:rPr lang="cs-CZ" sz="2400" b="1" smtClean="0">
                <a:solidFill>
                  <a:schemeClr val="tx1"/>
                </a:solidFill>
              </a:rPr>
              <a:t>proužek alobalu. 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 txBox="1">
            <a:spLocks/>
          </p:cNvSpPr>
          <p:nvPr/>
        </p:nvSpPr>
        <p:spPr>
          <a:xfrm>
            <a:off x="251520" y="188640"/>
            <a:ext cx="8640960" cy="50006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dirty="0" smtClean="0">
                <a:solidFill>
                  <a:schemeClr val="tx1"/>
                </a:solidFill>
                <a:latin typeface="Calibri" pitchFamily="34" charset="0"/>
              </a:rPr>
              <a:t>Elektroskop, elektrometr a zdroje el. náboje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43053" y="891787"/>
            <a:ext cx="8640960" cy="5589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b="1" dirty="0" smtClean="0"/>
              <a:t>Pokud elektroskop opatříme stupnicí, získáme elektrometr.</a:t>
            </a:r>
            <a:br>
              <a:rPr lang="cs-CZ" sz="2400" b="1" dirty="0" smtClean="0"/>
            </a:br>
            <a:endParaRPr lang="cs-CZ" sz="2400" b="1" dirty="0" smtClean="0"/>
          </a:p>
          <a:p>
            <a:endParaRPr lang="cs-CZ" sz="2400" b="1" dirty="0" smtClean="0"/>
          </a:p>
          <a:p>
            <a:r>
              <a:rPr lang="cs-CZ" sz="2400" b="1" dirty="0" smtClean="0"/>
              <a:t> </a:t>
            </a:r>
            <a:endParaRPr lang="cs-CZ" sz="2400" b="1" dirty="0"/>
          </a:p>
        </p:txBody>
      </p:sp>
      <p:pic>
        <p:nvPicPr>
          <p:cNvPr id="11" name="Obrázek 10" descr="DSCN0644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t="47" r="20066"/>
          <a:stretch>
            <a:fillRect/>
          </a:stretch>
        </p:blipFill>
        <p:spPr>
          <a:xfrm>
            <a:off x="3596052" y="1670540"/>
            <a:ext cx="5287575" cy="4958862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5588978" y="4604242"/>
            <a:ext cx="56270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0070C0"/>
                </a:solidFill>
              </a:rPr>
              <a:t>–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187463" y="4950073"/>
            <a:ext cx="56270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0070C0"/>
                </a:solidFill>
              </a:rPr>
              <a:t>–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172810" y="4592519"/>
            <a:ext cx="56270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0070C0"/>
                </a:solidFill>
              </a:rPr>
              <a:t>–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166949" y="4270135"/>
            <a:ext cx="56270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0070C0"/>
                </a:solidFill>
              </a:rPr>
              <a:t>–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723793" y="4906111"/>
            <a:ext cx="56270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0070C0"/>
                </a:solidFill>
              </a:rPr>
              <a:t>–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410202" y="4390297"/>
            <a:ext cx="56270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0070C0"/>
                </a:solidFill>
              </a:rPr>
              <a:t>–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5216770" y="4021019"/>
            <a:ext cx="56270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0070C0"/>
                </a:solidFill>
              </a:rPr>
              <a:t>–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5207977" y="3792419"/>
            <a:ext cx="56270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0070C0"/>
                </a:solidFill>
              </a:rPr>
              <a:t>–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5207979" y="2728550"/>
            <a:ext cx="56270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0070C0"/>
                </a:solidFill>
              </a:rPr>
              <a:t>–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5322278" y="2306519"/>
            <a:ext cx="56270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0070C0"/>
                </a:solidFill>
              </a:rPr>
              <a:t>–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5445371" y="1972412"/>
            <a:ext cx="56270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0070C0"/>
                </a:solidFill>
              </a:rPr>
              <a:t>–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5946531" y="1928450"/>
            <a:ext cx="56270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0070C0"/>
                </a:solidFill>
              </a:rPr>
              <a:t>–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6658708" y="2051542"/>
            <a:ext cx="56270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0070C0"/>
                </a:solidFill>
              </a:rPr>
              <a:t>–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7326924" y="2359273"/>
            <a:ext cx="56270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0070C0"/>
                </a:solidFill>
              </a:rPr>
              <a:t>–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8091855" y="2570289"/>
            <a:ext cx="56270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0070C0"/>
                </a:solidFill>
              </a:rPr>
              <a:t>–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32" name="Zaoblený obdélníkový popisek 31"/>
          <p:cNvSpPr/>
          <p:nvPr/>
        </p:nvSpPr>
        <p:spPr>
          <a:xfrm>
            <a:off x="3865982" y="3163263"/>
            <a:ext cx="1409402" cy="793276"/>
          </a:xfrm>
          <a:prstGeom prst="wedgeRoundRectCallout">
            <a:avLst>
              <a:gd name="adj1" fmla="val 61363"/>
              <a:gd name="adj2" fmla="val 13215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kovová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tyč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3" name="Zaoblený obdélníkový popisek 32"/>
          <p:cNvSpPr/>
          <p:nvPr/>
        </p:nvSpPr>
        <p:spPr>
          <a:xfrm>
            <a:off x="6532980" y="3781655"/>
            <a:ext cx="1409402" cy="793276"/>
          </a:xfrm>
          <a:prstGeom prst="wedgeRoundRectCallout">
            <a:avLst>
              <a:gd name="adj1" fmla="val -108943"/>
              <a:gd name="adj2" fmla="val 9225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proužek alobalu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4" name="Zaoblený obdélníkový popisek 33"/>
          <p:cNvSpPr/>
          <p:nvPr/>
        </p:nvSpPr>
        <p:spPr>
          <a:xfrm>
            <a:off x="7116203" y="5794130"/>
            <a:ext cx="1623349" cy="550985"/>
          </a:xfrm>
          <a:prstGeom prst="wedgeRoundRectCallout">
            <a:avLst>
              <a:gd name="adj1" fmla="val -101491"/>
              <a:gd name="adj2" fmla="val -13601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stupnice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242727" y="1556238"/>
            <a:ext cx="3274195" cy="530176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cs-CZ" sz="2400" b="1" dirty="0" smtClean="0">
                <a:solidFill>
                  <a:schemeClr val="tx1"/>
                </a:solidFill>
              </a:rPr>
              <a:t>Při dotyku záporně nabité tyče se elektrický náboj přenese na kovovou tyč a proužek alobalu. </a:t>
            </a:r>
          </a:p>
          <a:p>
            <a:endParaRPr lang="cs-CZ" sz="2400" b="1" dirty="0" smtClean="0">
              <a:solidFill>
                <a:schemeClr val="tx1"/>
              </a:solidFill>
            </a:endParaRPr>
          </a:p>
          <a:p>
            <a:r>
              <a:rPr lang="cs-CZ" sz="2400" b="1" dirty="0" smtClean="0">
                <a:solidFill>
                  <a:schemeClr val="tx1"/>
                </a:solidFill>
              </a:rPr>
              <a:t>Protože se souhlasné náboje odpuzují, proužek alobalu se vychýlí. </a:t>
            </a:r>
          </a:p>
          <a:p>
            <a:endParaRPr lang="cs-CZ" sz="2400" b="1" dirty="0" smtClean="0">
              <a:solidFill>
                <a:schemeClr val="tx1"/>
              </a:solidFill>
            </a:endParaRPr>
          </a:p>
          <a:p>
            <a:r>
              <a:rPr lang="cs-CZ" sz="2400" b="1" dirty="0" smtClean="0">
                <a:solidFill>
                  <a:schemeClr val="tx1"/>
                </a:solidFill>
              </a:rPr>
              <a:t>Čím větší náboj přeneseme, tím je výchylka větší.</a:t>
            </a:r>
          </a:p>
          <a:p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ázek 35" descr="DSCN0645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rcRect l="5114" r="25269"/>
          <a:stretch>
            <a:fillRect/>
          </a:stretch>
        </p:blipFill>
        <p:spPr>
          <a:xfrm>
            <a:off x="3613638" y="923191"/>
            <a:ext cx="5266594" cy="5673791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251520" y="188640"/>
            <a:ext cx="8640960" cy="50006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dirty="0" smtClean="0">
                <a:solidFill>
                  <a:schemeClr val="tx1"/>
                </a:solidFill>
                <a:latin typeface="Calibri" pitchFamily="34" charset="0"/>
              </a:rPr>
              <a:t>Elektroskop, elektrometr a zdroje el. náboje</a:t>
            </a:r>
          </a:p>
        </p:txBody>
      </p:sp>
      <p:sp>
        <p:nvSpPr>
          <p:cNvPr id="35" name="Obdélník 34"/>
          <p:cNvSpPr/>
          <p:nvPr/>
        </p:nvSpPr>
        <p:spPr>
          <a:xfrm>
            <a:off x="251521" y="896816"/>
            <a:ext cx="3001634" cy="134522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cs-CZ" sz="2400" b="1" dirty="0" smtClean="0">
                <a:solidFill>
                  <a:schemeClr val="tx1"/>
                </a:solidFill>
              </a:rPr>
              <a:t>Obdobná situace nastává při dotyku kladně nabité tyče.</a:t>
            </a:r>
          </a:p>
          <a:p>
            <a:endParaRPr lang="cs-CZ" sz="2400" b="1" dirty="0" smtClean="0">
              <a:solidFill>
                <a:schemeClr val="tx1"/>
              </a:solidFill>
            </a:endParaRPr>
          </a:p>
          <a:p>
            <a:r>
              <a:rPr lang="cs-CZ" sz="2400" b="1" dirty="0" smtClean="0">
                <a:solidFill>
                  <a:schemeClr val="tx1"/>
                </a:solidFill>
              </a:rPr>
              <a:t>Část elektronů z elektrometru přejde do skleněné tyče, která tím o část kladného náboje přijde.</a:t>
            </a:r>
          </a:p>
          <a:p>
            <a:endParaRPr lang="cs-CZ" sz="2400" b="1" dirty="0" smtClean="0">
              <a:solidFill>
                <a:schemeClr val="tx1"/>
              </a:solidFill>
            </a:endParaRPr>
          </a:p>
          <a:p>
            <a:r>
              <a:rPr lang="cs-CZ" sz="2400" b="1" dirty="0" smtClean="0">
                <a:solidFill>
                  <a:schemeClr val="tx1"/>
                </a:solidFill>
              </a:rPr>
              <a:t>Souhlasné náboje se opět odpuzují.</a:t>
            </a:r>
          </a:p>
          <a:p>
            <a:endParaRPr lang="cs-CZ" sz="2400" b="1" dirty="0" smtClean="0">
              <a:solidFill>
                <a:schemeClr val="tx1"/>
              </a:solidFill>
            </a:endParaRPr>
          </a:p>
          <a:p>
            <a:endParaRPr lang="cs-CZ" sz="2400" b="1" dirty="0" smtClean="0">
              <a:solidFill>
                <a:schemeClr val="tx1"/>
              </a:solidFill>
            </a:endParaRPr>
          </a:p>
          <a:p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5375034" y="3959469"/>
            <a:ext cx="56270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+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5571396" y="4217377"/>
            <a:ext cx="56270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+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5820510" y="4440115"/>
            <a:ext cx="56270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+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5081958" y="4721469"/>
            <a:ext cx="56270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+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5064373" y="4246684"/>
            <a:ext cx="56270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+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5081957" y="3833446"/>
            <a:ext cx="56270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+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5117127" y="2233246"/>
            <a:ext cx="56270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+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5240219" y="1600200"/>
            <a:ext cx="56270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+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5240219" y="1143000"/>
            <a:ext cx="56270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+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5867403" y="1101969"/>
            <a:ext cx="56270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+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6579580" y="1365738"/>
            <a:ext cx="56270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+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7274172" y="1515207"/>
            <a:ext cx="56270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+</a:t>
            </a:r>
            <a:endParaRPr lang="cs-CZ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 txBox="1">
            <a:spLocks/>
          </p:cNvSpPr>
          <p:nvPr/>
        </p:nvSpPr>
        <p:spPr>
          <a:xfrm>
            <a:off x="251520" y="188640"/>
            <a:ext cx="8640960" cy="50006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dirty="0" smtClean="0">
                <a:solidFill>
                  <a:schemeClr val="tx1"/>
                </a:solidFill>
                <a:latin typeface="Calibri" pitchFamily="34" charset="0"/>
              </a:rPr>
              <a:t>Elektroskop, elektrometr a zdroje el. náboje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43053" y="891786"/>
            <a:ext cx="8640960" cy="8315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b="1" dirty="0" smtClean="0"/>
              <a:t>Elektrický náboj můžeme získávat pomocí van de </a:t>
            </a:r>
            <a:r>
              <a:rPr lang="cs-CZ" sz="2400" b="1" dirty="0" err="1" smtClean="0"/>
              <a:t>Graaffova</a:t>
            </a:r>
            <a:r>
              <a:rPr lang="cs-CZ" sz="2400" b="1" dirty="0" smtClean="0"/>
              <a:t> generátoru.</a:t>
            </a:r>
            <a:br>
              <a:rPr lang="cs-CZ" sz="2400" b="1" dirty="0" smtClean="0"/>
            </a:br>
            <a:endParaRPr lang="cs-CZ" sz="2400" b="1" dirty="0" smtClean="0"/>
          </a:p>
          <a:p>
            <a:endParaRPr lang="cs-CZ" sz="2400" b="1" dirty="0" smtClean="0"/>
          </a:p>
          <a:p>
            <a:r>
              <a:rPr lang="cs-CZ" sz="2400" b="1" dirty="0" smtClean="0"/>
              <a:t> </a:t>
            </a:r>
            <a:endParaRPr lang="cs-CZ" sz="2400" b="1" dirty="0"/>
          </a:p>
        </p:txBody>
      </p:sp>
      <p:sp>
        <p:nvSpPr>
          <p:cNvPr id="35" name="Obdélník 34"/>
          <p:cNvSpPr/>
          <p:nvPr/>
        </p:nvSpPr>
        <p:spPr>
          <a:xfrm>
            <a:off x="3258488" y="1846386"/>
            <a:ext cx="5621743" cy="145952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cs-CZ" sz="2400" b="1" dirty="0" smtClean="0">
                <a:solidFill>
                  <a:schemeClr val="tx1"/>
                </a:solidFill>
              </a:rPr>
              <a:t>Pohybem pásu generátoru se nabije izolovaná koule.</a:t>
            </a:r>
          </a:p>
          <a:p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36" name="Obrázek 35" descr="DSCN0663.JPG"/>
          <p:cNvPicPr>
            <a:picLocks noChangeAspect="1"/>
          </p:cNvPicPr>
          <p:nvPr/>
        </p:nvPicPr>
        <p:blipFill>
          <a:blip r:embed="rId2" cstate="print"/>
          <a:srcRect l="3703" t="14894" r="7314" b="14716"/>
          <a:stretch>
            <a:fillRect/>
          </a:stretch>
        </p:blipFill>
        <p:spPr>
          <a:xfrm rot="16200000">
            <a:off x="-703385" y="2857501"/>
            <a:ext cx="4712683" cy="2795951"/>
          </a:xfrm>
          <a:prstGeom prst="rect">
            <a:avLst/>
          </a:prstGeom>
        </p:spPr>
      </p:pic>
      <p:pic>
        <p:nvPicPr>
          <p:cNvPr id="37" name="Obrázek 36" descr="DSCN0665.JPG"/>
          <p:cNvPicPr>
            <a:picLocks noChangeAspect="1"/>
          </p:cNvPicPr>
          <p:nvPr/>
        </p:nvPicPr>
        <p:blipFill>
          <a:blip r:embed="rId3" cstate="print"/>
          <a:srcRect t="16166"/>
          <a:stretch>
            <a:fillRect/>
          </a:stretch>
        </p:blipFill>
        <p:spPr>
          <a:xfrm>
            <a:off x="3331623" y="3112477"/>
            <a:ext cx="5551538" cy="3490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251520" y="980728"/>
            <a:ext cx="8640960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b="1" dirty="0" smtClean="0"/>
              <a:t>Použité zdroje:</a:t>
            </a:r>
          </a:p>
          <a:p>
            <a:endParaRPr lang="cs-CZ" sz="2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23528" y="1628800"/>
            <a:ext cx="8496944" cy="49685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cs-CZ" sz="1200" dirty="0" smtClean="0"/>
              <a:t>RAUNER, Karel. </a:t>
            </a:r>
            <a:r>
              <a:rPr lang="cs-CZ" sz="1200" i="1" dirty="0" smtClean="0"/>
              <a:t>Fyzika 6: učebnice pro základní školy a víceletá gymnázia</a:t>
            </a:r>
            <a:r>
              <a:rPr lang="cs-CZ" sz="1200" dirty="0" smtClean="0"/>
              <a:t>. 1. </a:t>
            </a:r>
            <a:r>
              <a:rPr lang="cs-CZ" sz="1200" dirty="0" err="1" smtClean="0"/>
              <a:t>vyd</a:t>
            </a:r>
            <a:r>
              <a:rPr lang="cs-CZ" sz="1200" dirty="0" smtClean="0"/>
              <a:t>. Plzeň: </a:t>
            </a:r>
            <a:r>
              <a:rPr lang="cs-CZ" sz="1200" dirty="0" err="1" smtClean="0"/>
              <a:t>Fraus</a:t>
            </a:r>
            <a:r>
              <a:rPr lang="cs-CZ" sz="1200" dirty="0" smtClean="0"/>
              <a:t>, 2004, 120 s. ISBN 80-723-8210-1</a:t>
            </a:r>
            <a:r>
              <a:rPr lang="cs-CZ" sz="1200" dirty="0" smtClean="0"/>
              <a:t>.</a:t>
            </a:r>
            <a:r>
              <a:rPr lang="cs-CZ" sz="1200" dirty="0" smtClean="0"/>
              <a:t/>
            </a:r>
            <a:br>
              <a:rPr lang="cs-CZ" sz="1200" dirty="0" smtClean="0"/>
            </a:br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51520" y="188640"/>
            <a:ext cx="8640960" cy="50006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dirty="0" smtClean="0">
                <a:solidFill>
                  <a:schemeClr val="tx1"/>
                </a:solidFill>
                <a:latin typeface="Calibri" pitchFamily="34" charset="0"/>
              </a:rPr>
              <a:t>Elektroskop, elektrometr a zdroje el. náboje</a:t>
            </a:r>
          </a:p>
        </p:txBody>
      </p:sp>
    </p:spTree>
    <p:extLst>
      <p:ext uri="{BB962C8B-B14F-4D97-AF65-F5344CB8AC3E}">
        <p14:creationId xmlns:p14="http://schemas.microsoft.com/office/powerpoint/2010/main" val="428463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6749</TotalTime>
  <Words>300</Words>
  <Application>Microsoft Office PowerPoint</Application>
  <PresentationFormat>Předvádění na obrazovce (4:3)</PresentationFormat>
  <Paragraphs>85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</dc:creator>
  <cp:lastModifiedBy>Tom</cp:lastModifiedBy>
  <cp:revision>763</cp:revision>
  <dcterms:created xsi:type="dcterms:W3CDTF">2012-01-30T16:05:08Z</dcterms:created>
  <dcterms:modified xsi:type="dcterms:W3CDTF">2013-06-24T19:29:03Z</dcterms:modified>
</cp:coreProperties>
</file>